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8"/>
  </p:notesMasterIdLst>
  <p:sldIdLst>
    <p:sldId id="256" r:id="rId2"/>
    <p:sldId id="257" r:id="rId3"/>
    <p:sldId id="260" r:id="rId4"/>
    <p:sldId id="258" r:id="rId5"/>
    <p:sldId id="259" r:id="rId6"/>
    <p:sldId id="263"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0870" autoAdjust="0"/>
  </p:normalViewPr>
  <p:slideViewPr>
    <p:cSldViewPr>
      <p:cViewPr varScale="1">
        <p:scale>
          <a:sx n="71" d="100"/>
          <a:sy n="71" d="100"/>
        </p:scale>
        <p:origin x="-1134" y="-12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C59AF1-7D90-4D27-B76E-78381FB69AA7}" type="datetimeFigureOut">
              <a:rPr lang="en-US" smtClean="0"/>
              <a:pPr/>
              <a:t>11/10/2010</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EBAA5D-07B7-487E-9290-7B639A027300}"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More </a:t>
            </a:r>
            <a:r>
              <a:rPr lang="en-AU" dirty="0" err="1" smtClean="0"/>
              <a:t>efficiant</a:t>
            </a:r>
            <a:r>
              <a:rPr lang="en-AU" dirty="0" smtClean="0"/>
              <a:t> ways</a:t>
            </a:r>
            <a:r>
              <a:rPr lang="en-AU" baseline="0" dirty="0" smtClean="0"/>
              <a:t> to get data</a:t>
            </a:r>
            <a:endParaRPr lang="en-AU" dirty="0"/>
          </a:p>
        </p:txBody>
      </p:sp>
      <p:sp>
        <p:nvSpPr>
          <p:cNvPr id="4" name="Slide Number Placeholder 3"/>
          <p:cNvSpPr>
            <a:spLocks noGrp="1"/>
          </p:cNvSpPr>
          <p:nvPr>
            <p:ph type="sldNum" sz="quarter" idx="10"/>
          </p:nvPr>
        </p:nvSpPr>
        <p:spPr/>
        <p:txBody>
          <a:bodyPr/>
          <a:lstStyle/>
          <a:p>
            <a:fld id="{59EBAA5D-07B7-487E-9290-7B639A027300}" type="slidenum">
              <a:rPr lang="en-AU" smtClean="0"/>
              <a:pPr/>
              <a:t>4</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E6F9B8CD-342D-4579-98EC-A8FD6B7370E1}" type="datetimeFigureOut">
              <a:rPr lang="en-US" smtClean="0"/>
              <a:pPr/>
              <a:t>11/10/2010</a:t>
            </a:fld>
            <a:endParaRPr lang="en-US" dirty="0"/>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kumimoji="0" lang="en-US" dirty="0"/>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2BBB5E19-F10A-4C2F-BF6F-11C513378A2E}" type="slidenum">
              <a:rPr kumimoji="0" lang="en-US" smtClean="0"/>
              <a:pPr/>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F9B8CD-342D-4579-98EC-A8FD6B7370E1}" type="datetimeFigureOut">
              <a:rPr lang="en-US" smtClean="0"/>
              <a:pPr/>
              <a:t>11/10/2010</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2BBB5E19-F10A-4C2F-BF6F-11C513378A2E}" type="slidenum">
              <a:rPr kumimoji="0" lang="en-US" smtClean="0"/>
              <a:pPr/>
              <a:t>‹#›</a:t>
            </a:fld>
            <a:endParaRPr kumimoji="0"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F9B8CD-342D-4579-98EC-A8FD6B7370E1}" type="datetimeFigureOut">
              <a:rPr lang="en-US" smtClean="0"/>
              <a:pPr/>
              <a:t>11/10/2010</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2BBB5E19-F10A-4C2F-BF6F-11C513378A2E}" type="slidenum">
              <a:rPr kumimoji="0" lang="en-US" smtClean="0"/>
              <a:pPr/>
              <a:t>‹#›</a:t>
            </a:fld>
            <a:endParaRPr kumimoji="0"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pPr algn="r" eaLnBrk="1" latinLnBrk="0" hangingPunct="1"/>
            <a:fld id="{E6F9B8CD-342D-4579-98EC-A8FD6B7370E1}" type="datetimeFigureOut">
              <a:rPr lang="en-US" smtClean="0"/>
              <a:pPr algn="r" eaLnBrk="1" latinLnBrk="0" hangingPunct="1"/>
              <a:t>11/10/2010</a:t>
            </a:fld>
            <a:endParaRPr lang="en-US" dirty="0"/>
          </a:p>
        </p:txBody>
      </p:sp>
      <p:sp>
        <p:nvSpPr>
          <p:cNvPr id="9" name="Slide Number Placeholder 8"/>
          <p:cNvSpPr>
            <a:spLocks noGrp="1"/>
          </p:cNvSpPr>
          <p:nvPr>
            <p:ph type="sldNum" sz="quarter" idx="15"/>
          </p:nvPr>
        </p:nvSpPr>
        <p:spPr/>
        <p:txBody>
          <a:bodyPr rtlCol="0"/>
          <a:lstStyle/>
          <a:p>
            <a:pPr algn="ctr" eaLnBrk="1" latinLnBrk="0" hangingPunct="1"/>
            <a:fld id="{2BBB5E19-F10A-4C2F-BF6F-11C513378A2E}" type="slidenum">
              <a:rPr kumimoji="0" lang="en-US" smtClean="0"/>
              <a:pPr algn="ctr" eaLnBrk="1" latinLnBrk="0" hangingPunct="1"/>
              <a:t>‹#›</a:t>
            </a:fld>
            <a:endParaRPr kumimoji="0" lang="en-US" dirty="0"/>
          </a:p>
        </p:txBody>
      </p:sp>
      <p:sp>
        <p:nvSpPr>
          <p:cNvPr id="10" name="Footer Placeholder 9"/>
          <p:cNvSpPr>
            <a:spLocks noGrp="1"/>
          </p:cNvSpPr>
          <p:nvPr>
            <p:ph type="ftr" sz="quarter" idx="16"/>
          </p:nvPr>
        </p:nvSpPr>
        <p:spPr/>
        <p:txBody>
          <a:bodyPr rtlCol="0"/>
          <a:lstStyle/>
          <a:p>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E6F9B8CD-342D-4579-98EC-A8FD6B7370E1}" type="datetimeFigureOut">
              <a:rPr lang="en-US" smtClean="0"/>
              <a:pPr/>
              <a:t>11/10/2010</a:t>
            </a:fld>
            <a:endParaRPr lang="en-US" dirty="0"/>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kumimoji="0" lang="en-US" dirty="0"/>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Slide Number Placeholder 5"/>
          <p:cNvSpPr>
            <a:spLocks noGrp="1"/>
          </p:cNvSpPr>
          <p:nvPr>
            <p:ph type="sldNum" sz="quarter" idx="12"/>
          </p:nvPr>
        </p:nvSpPr>
        <p:spPr bwMode="auto">
          <a:xfrm>
            <a:off x="1340616" y="4928702"/>
            <a:ext cx="609600" cy="517524"/>
          </a:xfrm>
        </p:spPr>
        <p:txBody>
          <a:bodyPr/>
          <a:lstStyle/>
          <a:p>
            <a:fld id="{2BBB5E19-F10A-4C2F-BF6F-11C513378A2E}" type="slidenum">
              <a:rPr kumimoji="0" lang="en-US" smtClean="0"/>
              <a:pPr/>
              <a:t>‹#›</a:t>
            </a:fld>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6F9B8CD-342D-4579-98EC-A8FD6B7370E1}" type="datetimeFigureOut">
              <a:rPr lang="en-US" smtClean="0"/>
              <a:pPr/>
              <a:t>11/10/2010</a:t>
            </a:fld>
            <a:endParaRPr lang="en-US" dirty="0"/>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2BBB5E19-F10A-4C2F-BF6F-11C513378A2E}" type="slidenum">
              <a:rPr kumimoji="0" lang="en-US" smtClean="0"/>
              <a:pPr/>
              <a:t>‹#›</a:t>
            </a:fld>
            <a:endParaRPr kumimoji="0" lang="en-US" dirty="0"/>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E6F9B8CD-342D-4579-98EC-A8FD6B7370E1}" type="datetimeFigureOut">
              <a:rPr lang="en-US" smtClean="0"/>
              <a:pPr/>
              <a:t>11/10/2010</a:t>
            </a:fld>
            <a:endParaRPr lang="en-US" dirty="0"/>
          </a:p>
        </p:txBody>
      </p:sp>
      <p:sp>
        <p:nvSpPr>
          <p:cNvPr id="8" name="Footer Placeholder 7"/>
          <p:cNvSpPr>
            <a:spLocks noGrp="1"/>
          </p:cNvSpPr>
          <p:nvPr>
            <p:ph type="ftr" sz="quarter" idx="11"/>
          </p:nvPr>
        </p:nvSpPr>
        <p:spPr/>
        <p:txBody>
          <a:bodyPr/>
          <a:lstStyle/>
          <a:p>
            <a:endParaRPr kumimoji="0" lang="en-US" dirty="0"/>
          </a:p>
        </p:txBody>
      </p:sp>
      <p:sp>
        <p:nvSpPr>
          <p:cNvPr id="9" name="Slide Number Placeholder 8"/>
          <p:cNvSpPr>
            <a:spLocks noGrp="1"/>
          </p:cNvSpPr>
          <p:nvPr>
            <p:ph type="sldNum" sz="quarter" idx="12"/>
          </p:nvPr>
        </p:nvSpPr>
        <p:spPr/>
        <p:txBody>
          <a:bodyPr/>
          <a:lstStyle/>
          <a:p>
            <a:fld id="{2BBB5E19-F10A-4C2F-BF6F-11C513378A2E}" type="slidenum">
              <a:rPr kumimoji="0" lang="en-US" smtClean="0"/>
              <a:pPr/>
              <a:t>‹#›</a:t>
            </a:fld>
            <a:endParaRPr kumimoji="0" lang="en-US" dirty="0"/>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pPr algn="r" eaLnBrk="1" latinLnBrk="0" hangingPunct="1"/>
            <a:fld id="{E6F9B8CD-342D-4579-98EC-A8FD6B7370E1}" type="datetimeFigureOut">
              <a:rPr lang="en-US" smtClean="0"/>
              <a:pPr algn="r" eaLnBrk="1" latinLnBrk="0" hangingPunct="1"/>
              <a:t>11/10/2010</a:t>
            </a:fld>
            <a:endParaRPr lang="en-US" dirty="0"/>
          </a:p>
        </p:txBody>
      </p:sp>
      <p:sp>
        <p:nvSpPr>
          <p:cNvPr id="7" name="Slide Number Placeholder 6"/>
          <p:cNvSpPr>
            <a:spLocks noGrp="1"/>
          </p:cNvSpPr>
          <p:nvPr>
            <p:ph type="sldNum" sz="quarter" idx="11"/>
          </p:nvPr>
        </p:nvSpPr>
        <p:spPr/>
        <p:txBody>
          <a:bodyPr rtlCol="0"/>
          <a:lstStyle/>
          <a:p>
            <a:pPr algn="ctr" eaLnBrk="1" latinLnBrk="0" hangingPunct="1"/>
            <a:fld id="{2BBB5E19-F10A-4C2F-BF6F-11C513378A2E}" type="slidenum">
              <a:rPr kumimoji="0" lang="en-US" smtClean="0"/>
              <a:pPr algn="ctr" eaLnBrk="1" latinLnBrk="0" hangingPunct="1"/>
              <a:t>‹#›</a:t>
            </a:fld>
            <a:endParaRPr kumimoji="0" lang="en-US" dirty="0"/>
          </a:p>
        </p:txBody>
      </p:sp>
      <p:sp>
        <p:nvSpPr>
          <p:cNvPr id="8" name="Footer Placeholder 7"/>
          <p:cNvSpPr>
            <a:spLocks noGrp="1"/>
          </p:cNvSpPr>
          <p:nvPr>
            <p:ph type="ftr" sz="quarter" idx="12"/>
          </p:nvPr>
        </p:nvSpPr>
        <p:spPr/>
        <p:txBody>
          <a:bodyPr rtlCol="0"/>
          <a:lstStyle/>
          <a:p>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F9B8CD-342D-4579-98EC-A8FD6B7370E1}" type="datetimeFigureOut">
              <a:rPr lang="en-US" smtClean="0"/>
              <a:pPr/>
              <a:t>11/10/2010</a:t>
            </a:fld>
            <a:endParaRPr lang="en-US" dirty="0"/>
          </a:p>
        </p:txBody>
      </p:sp>
      <p:sp>
        <p:nvSpPr>
          <p:cNvPr id="3" name="Footer Placeholder 2"/>
          <p:cNvSpPr>
            <a:spLocks noGrp="1"/>
          </p:cNvSpPr>
          <p:nvPr>
            <p:ph type="ftr" sz="quarter" idx="11"/>
          </p:nvPr>
        </p:nvSpPr>
        <p:spPr/>
        <p:txBody>
          <a:bodyPr/>
          <a:lstStyle/>
          <a:p>
            <a:endParaRPr kumimoji="0" lang="en-US" dirty="0"/>
          </a:p>
        </p:txBody>
      </p:sp>
      <p:sp>
        <p:nvSpPr>
          <p:cNvPr id="4" name="Slide Number Placeholder 3"/>
          <p:cNvSpPr>
            <a:spLocks noGrp="1"/>
          </p:cNvSpPr>
          <p:nvPr>
            <p:ph type="sldNum" sz="quarter" idx="12"/>
          </p:nvPr>
        </p:nvSpPr>
        <p:spPr/>
        <p:txBody>
          <a:bodyPr/>
          <a:lstStyle/>
          <a:p>
            <a:fld id="{2BBB5E19-F10A-4C2F-BF6F-11C513378A2E}" type="slidenum">
              <a:rPr kumimoji="0" lang="en-US" smtClean="0"/>
              <a:pPr/>
              <a:t>‹#›</a:t>
            </a:fld>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pPr algn="r" eaLnBrk="1" latinLnBrk="0" hangingPunct="1"/>
            <a:fld id="{E6F9B8CD-342D-4579-98EC-A8FD6B7370E1}" type="datetimeFigureOut">
              <a:rPr lang="en-US" smtClean="0"/>
              <a:pPr algn="r" eaLnBrk="1" latinLnBrk="0" hangingPunct="1"/>
              <a:t>11/10/2010</a:t>
            </a:fld>
            <a:endParaRPr lang="en-US" dirty="0"/>
          </a:p>
        </p:txBody>
      </p:sp>
      <p:sp>
        <p:nvSpPr>
          <p:cNvPr id="22" name="Slide Number Placeholder 21"/>
          <p:cNvSpPr>
            <a:spLocks noGrp="1"/>
          </p:cNvSpPr>
          <p:nvPr>
            <p:ph type="sldNum" sz="quarter" idx="15"/>
          </p:nvPr>
        </p:nvSpPr>
        <p:spPr/>
        <p:txBody>
          <a:bodyPr rtlCol="0"/>
          <a:lstStyle/>
          <a:p>
            <a:pPr algn="ctr" eaLnBrk="1" latinLnBrk="0" hangingPunct="1"/>
            <a:fld id="{2BBB5E19-F10A-4C2F-BF6F-11C513378A2E}" type="slidenum">
              <a:rPr kumimoji="0" lang="en-US" smtClean="0"/>
              <a:pPr algn="ctr" eaLnBrk="1" latinLnBrk="0" hangingPunct="1"/>
              <a:t>‹#›</a:t>
            </a:fld>
            <a:endParaRPr kumimoji="0" lang="en-US" dirty="0"/>
          </a:p>
        </p:txBody>
      </p:sp>
      <p:sp>
        <p:nvSpPr>
          <p:cNvPr id="23" name="Footer Placeholder 22"/>
          <p:cNvSpPr>
            <a:spLocks noGrp="1"/>
          </p:cNvSpPr>
          <p:nvPr>
            <p:ph type="ftr" sz="quarter" idx="16"/>
          </p:nvPr>
        </p:nvSpPr>
        <p:spPr/>
        <p:txBody>
          <a:bodyPr rtlCol="0"/>
          <a:lstStyle/>
          <a:p>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dirty="0"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pPr algn="r" eaLnBrk="1" latinLnBrk="0" hangingPunct="1"/>
            <a:fld id="{E6F9B8CD-342D-4579-98EC-A8FD6B7370E1}" type="datetimeFigureOut">
              <a:rPr lang="en-US" smtClean="0"/>
              <a:pPr algn="r" eaLnBrk="1" latinLnBrk="0" hangingPunct="1"/>
              <a:t>11/10/2010</a:t>
            </a:fld>
            <a:endParaRPr lang="en-US" dirty="0"/>
          </a:p>
        </p:txBody>
      </p:sp>
      <p:sp>
        <p:nvSpPr>
          <p:cNvPr id="18" name="Slide Number Placeholder 17"/>
          <p:cNvSpPr>
            <a:spLocks noGrp="1"/>
          </p:cNvSpPr>
          <p:nvPr>
            <p:ph type="sldNum" sz="quarter" idx="11"/>
          </p:nvPr>
        </p:nvSpPr>
        <p:spPr/>
        <p:txBody>
          <a:bodyPr rtlCol="0"/>
          <a:lstStyle/>
          <a:p>
            <a:pPr algn="ctr" eaLnBrk="1" latinLnBrk="0" hangingPunct="1"/>
            <a:fld id="{2BBB5E19-F10A-4C2F-BF6F-11C513378A2E}" type="slidenum">
              <a:rPr kumimoji="0" lang="en-US" smtClean="0"/>
              <a:pPr algn="ctr" eaLnBrk="1" latinLnBrk="0" hangingPunct="1"/>
              <a:t>‹#›</a:t>
            </a:fld>
            <a:endParaRPr kumimoji="0" lang="en-US" dirty="0"/>
          </a:p>
        </p:txBody>
      </p:sp>
      <p:sp>
        <p:nvSpPr>
          <p:cNvPr id="21" name="Footer Placeholder 20"/>
          <p:cNvSpPr>
            <a:spLocks noGrp="1"/>
          </p:cNvSpPr>
          <p:nvPr>
            <p:ph type="ftr" sz="quarter" idx="12"/>
          </p:nvPr>
        </p:nvSpPr>
        <p:spPr/>
        <p:txBody>
          <a:bodyPr rtlCol="0"/>
          <a:lstStyle/>
          <a:p>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pPr algn="r" eaLnBrk="1" latinLnBrk="0" hangingPunct="1"/>
            <a:fld id="{E6F9B8CD-342D-4579-98EC-A8FD6B7370E1}" type="datetimeFigureOut">
              <a:rPr lang="en-US" smtClean="0"/>
              <a:pPr algn="r" eaLnBrk="1" latinLnBrk="0" hangingPunct="1"/>
              <a:t>11/10/2010</a:t>
            </a:fld>
            <a:endParaRPr lang="en-US" dirty="0">
              <a:solidFill>
                <a:schemeClr val="tx2"/>
              </a:solidFill>
            </a:endParaRPr>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pPr algn="l" eaLnBrk="1" latinLnBrk="0" hangingPunct="1"/>
            <a:endParaRPr kumimoji="0" lang="en-US" dirty="0">
              <a:solidFill>
                <a:schemeClr val="tx2"/>
              </a:solidFill>
            </a:endParaRPr>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pPr algn="ctr" eaLnBrk="1" latinLnBrk="0" hangingPunct="1"/>
            <a:fld id="{2BBB5E19-F10A-4C2F-BF6F-11C513378A2E}" type="slidenum">
              <a:rPr kumimoji="0" lang="en-US" smtClean="0"/>
              <a:pPr algn="ctr" eaLnBrk="1" latinLnBrk="0" hangingPunct="1"/>
              <a:t>‹#›</a:t>
            </a:fld>
            <a:endParaRPr kumimoji="0"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5984" y="5429264"/>
            <a:ext cx="6172200" cy="733428"/>
          </a:xfrm>
        </p:spPr>
        <p:txBody>
          <a:bodyPr>
            <a:noAutofit/>
          </a:bodyPr>
          <a:lstStyle/>
          <a:p>
            <a:pPr algn="ctr"/>
            <a:r>
              <a:rPr lang="en-AU" sz="9600" dirty="0" smtClean="0">
                <a:latin typeface="Calibri" pitchFamily="34" charset="0"/>
                <a:cs typeface="Calibri" pitchFamily="34" charset="0"/>
              </a:rPr>
              <a:t/>
            </a:r>
            <a:br>
              <a:rPr lang="en-AU" sz="9600" dirty="0" smtClean="0">
                <a:latin typeface="Calibri" pitchFamily="34" charset="0"/>
                <a:cs typeface="Calibri" pitchFamily="34" charset="0"/>
              </a:rPr>
            </a:br>
            <a:r>
              <a:rPr lang="en-AU" sz="9600" dirty="0" smtClean="0">
                <a:latin typeface="Calibri" pitchFamily="34" charset="0"/>
                <a:cs typeface="Calibri" pitchFamily="34" charset="0"/>
              </a:rPr>
              <a:t/>
            </a:r>
            <a:br>
              <a:rPr lang="en-AU" sz="9600" dirty="0" smtClean="0">
                <a:latin typeface="Calibri" pitchFamily="34" charset="0"/>
                <a:cs typeface="Calibri" pitchFamily="34" charset="0"/>
              </a:rPr>
            </a:br>
            <a:r>
              <a:rPr lang="en-AU" sz="9600" dirty="0" smtClean="0">
                <a:latin typeface="Calibri" pitchFamily="34" charset="0"/>
                <a:cs typeface="Calibri" pitchFamily="34" charset="0"/>
              </a:rPr>
              <a:t/>
            </a:r>
            <a:br>
              <a:rPr lang="en-AU" sz="9600" dirty="0" smtClean="0">
                <a:latin typeface="Calibri" pitchFamily="34" charset="0"/>
                <a:cs typeface="Calibri" pitchFamily="34" charset="0"/>
              </a:rPr>
            </a:br>
            <a:r>
              <a:rPr lang="en-AU" sz="9600" dirty="0" smtClean="0">
                <a:latin typeface="Calibri" pitchFamily="34" charset="0"/>
                <a:cs typeface="Calibri" pitchFamily="34" charset="0"/>
              </a:rPr>
              <a:t>Numeracy Coach Position</a:t>
            </a:r>
            <a:br>
              <a:rPr lang="en-AU" sz="9600" dirty="0" smtClean="0">
                <a:latin typeface="Calibri" pitchFamily="34" charset="0"/>
                <a:cs typeface="Calibri" pitchFamily="34" charset="0"/>
              </a:rPr>
            </a:br>
            <a:endParaRPr lang="en-US" sz="9600" dirty="0">
              <a:solidFill>
                <a:srgbClr val="0070C0"/>
              </a:solidFill>
              <a:latin typeface="Calibri" pitchFamily="34" charset="0"/>
              <a:cs typeface="Calibri" pitchFamily="34" charset="0"/>
            </a:endParaRPr>
          </a:p>
        </p:txBody>
      </p:sp>
      <p:sp>
        <p:nvSpPr>
          <p:cNvPr id="3" name="Subtitle 2"/>
          <p:cNvSpPr>
            <a:spLocks noGrp="1"/>
          </p:cNvSpPr>
          <p:nvPr>
            <p:ph type="subTitle" idx="1"/>
          </p:nvPr>
        </p:nvSpPr>
        <p:spPr>
          <a:xfrm>
            <a:off x="2285984" y="5214950"/>
            <a:ext cx="6172200" cy="1371600"/>
          </a:xfrm>
        </p:spPr>
        <p:txBody>
          <a:bodyPr/>
          <a:lstStyle/>
          <a:p>
            <a:endParaRPr lang="en-AU" dirty="0" smtClean="0"/>
          </a:p>
          <a:p>
            <a:pPr algn="ctr"/>
            <a:r>
              <a:rPr lang="en-AU" sz="2800" dirty="0" smtClean="0">
                <a:solidFill>
                  <a:srgbClr val="92D050"/>
                </a:solidFill>
                <a:latin typeface="Arial" pitchFamily="34" charset="0"/>
                <a:cs typeface="Arial" pitchFamily="34" charset="0"/>
              </a:rPr>
              <a:t>Name:</a:t>
            </a:r>
          </a:p>
          <a:p>
            <a:pPr algn="ctr"/>
            <a:r>
              <a:rPr lang="en-AU" sz="2800" dirty="0" smtClean="0">
                <a:solidFill>
                  <a:srgbClr val="92D050"/>
                </a:solidFill>
                <a:latin typeface="Arial" pitchFamily="34" charset="0"/>
                <a:cs typeface="Arial" pitchFamily="34" charset="0"/>
              </a:rPr>
              <a:t>School:</a:t>
            </a:r>
            <a:endParaRPr lang="en-AU" sz="2800" dirty="0" smtClean="0">
              <a:solidFill>
                <a:srgbClr val="92D05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AU" sz="6600" b="1" dirty="0" smtClean="0">
                <a:latin typeface="Calibri" pitchFamily="34" charset="0"/>
                <a:cs typeface="Calibri" pitchFamily="34" charset="0"/>
              </a:rPr>
              <a:t>Role</a:t>
            </a:r>
            <a:endParaRPr lang="en-US" sz="6600" b="1" dirty="0">
              <a:latin typeface="Calibri" pitchFamily="34" charset="0"/>
              <a:cs typeface="Calibri" pitchFamily="34" charset="0"/>
            </a:endParaRPr>
          </a:p>
        </p:txBody>
      </p:sp>
      <p:sp>
        <p:nvSpPr>
          <p:cNvPr id="9" name="Content Placeholder 8"/>
          <p:cNvSpPr>
            <a:spLocks noGrp="1"/>
          </p:cNvSpPr>
          <p:nvPr>
            <p:ph sz="quarter" idx="1"/>
          </p:nvPr>
        </p:nvSpPr>
        <p:spPr>
          <a:xfrm>
            <a:off x="642910" y="1571612"/>
            <a:ext cx="7467600" cy="4873752"/>
          </a:xfrm>
        </p:spPr>
        <p:txBody>
          <a:bodyPr/>
          <a:lstStyle/>
          <a:p>
            <a:pPr>
              <a:buFont typeface="Arial" pitchFamily="34" charset="0"/>
              <a:buChar char="•"/>
            </a:pPr>
            <a:r>
              <a:rPr lang="en-AU" sz="1800" dirty="0" smtClean="0">
                <a:latin typeface="Calibri" pitchFamily="34" charset="0"/>
              </a:rPr>
              <a:t>Assist in designing/providing professional learning for the whole school  and dedicated PLT’s</a:t>
            </a:r>
          </a:p>
          <a:p>
            <a:endParaRPr lang="en-AU" sz="1800" dirty="0" smtClean="0">
              <a:latin typeface="Calibri" pitchFamily="34" charset="0"/>
            </a:endParaRPr>
          </a:p>
          <a:p>
            <a:pPr>
              <a:buFont typeface="Arial" pitchFamily="34" charset="0"/>
              <a:buChar char="•"/>
            </a:pPr>
            <a:r>
              <a:rPr lang="en-AU" sz="1800" dirty="0" smtClean="0">
                <a:latin typeface="Calibri" pitchFamily="34" charset="0"/>
              </a:rPr>
              <a:t>To support individual classroom teachers to improve their classroom practice by increasing their numeracy content, knowledge and skills.</a:t>
            </a:r>
          </a:p>
          <a:p>
            <a:pPr>
              <a:buFont typeface="Arial" pitchFamily="34" charset="0"/>
              <a:buChar char="•"/>
            </a:pPr>
            <a:endParaRPr lang="en-AU" sz="1800" dirty="0" smtClean="0"/>
          </a:p>
          <a:p>
            <a:pPr>
              <a:buNone/>
            </a:pPr>
            <a:r>
              <a:rPr lang="en-AU" sz="1800" b="1" dirty="0" smtClean="0">
                <a:latin typeface="Calibri" pitchFamily="34" charset="0"/>
                <a:cs typeface="Calibri" pitchFamily="34" charset="0"/>
              </a:rPr>
              <a:t>Rationale:</a:t>
            </a:r>
          </a:p>
          <a:p>
            <a:pPr>
              <a:buFont typeface="Arial" pitchFamily="34" charset="0"/>
              <a:buChar char="•"/>
            </a:pPr>
            <a:r>
              <a:rPr lang="en-AU" sz="1800" dirty="0" smtClean="0">
                <a:latin typeface="Calibri" pitchFamily="34" charset="0"/>
                <a:cs typeface="Calibri" pitchFamily="34" charset="0"/>
              </a:rPr>
              <a:t>Whilst staying true to Numeracy Coach Philosophy and guidelines, I believe it is vitally important for the role to succeed in our school so we have to be aware of the immediate needs of our staff and provide real benefit for all teachers.</a:t>
            </a:r>
            <a:endParaRPr lang="en-US" sz="1800" dirty="0" smtClean="0">
              <a:latin typeface="Calibri" pitchFamily="34" charset="0"/>
              <a:cs typeface="Calibri" pitchFamily="34" charset="0"/>
            </a:endParaRPr>
          </a:p>
          <a:p>
            <a:pPr>
              <a:buFont typeface="Arial" pitchFamily="34" charset="0"/>
              <a:buChar char="•"/>
            </a:pPr>
            <a:endParaRPr lang="en-AU" sz="1800" dirty="0" smtClean="0"/>
          </a:p>
          <a:p>
            <a:endParaRPr lang="en-A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6600" b="1" dirty="0" smtClean="0">
                <a:solidFill>
                  <a:srgbClr val="00B0F0"/>
                </a:solidFill>
                <a:latin typeface="Calibri" pitchFamily="34" charset="0"/>
                <a:cs typeface="Calibri" pitchFamily="34" charset="0"/>
              </a:rPr>
              <a:t>HOUSE KEEPING</a:t>
            </a:r>
            <a:endParaRPr lang="en-US" sz="6600" b="1" dirty="0">
              <a:solidFill>
                <a:srgbClr val="00B0F0"/>
              </a:solidFill>
              <a:latin typeface="Calibri" pitchFamily="34" charset="0"/>
              <a:cs typeface="Calibri" pitchFamily="34" charset="0"/>
            </a:endParaRPr>
          </a:p>
        </p:txBody>
      </p:sp>
      <p:sp>
        <p:nvSpPr>
          <p:cNvPr id="3" name="Content Placeholder 2"/>
          <p:cNvSpPr>
            <a:spLocks noGrp="1"/>
          </p:cNvSpPr>
          <p:nvPr>
            <p:ph sz="quarter" idx="1"/>
          </p:nvPr>
        </p:nvSpPr>
        <p:spPr>
          <a:xfrm>
            <a:off x="457200" y="1285860"/>
            <a:ext cx="7467600" cy="5188092"/>
          </a:xfrm>
        </p:spPr>
        <p:txBody>
          <a:bodyPr>
            <a:normAutofit fontScale="70000" lnSpcReduction="20000"/>
          </a:bodyPr>
          <a:lstStyle/>
          <a:p>
            <a:r>
              <a:rPr lang="en-AU" sz="2600" dirty="0" smtClean="0">
                <a:latin typeface="Calibri" pitchFamily="34" charset="0"/>
                <a:cs typeface="Calibri" pitchFamily="34" charset="0"/>
              </a:rPr>
              <a:t>On Demand Testing/Scaffolding SNMY</a:t>
            </a:r>
          </a:p>
          <a:p>
            <a:pPr lvl="1"/>
            <a:r>
              <a:rPr lang="en-AU" sz="2200" dirty="0" smtClean="0">
                <a:latin typeface="Calibri" pitchFamily="34" charset="0"/>
                <a:cs typeface="Calibri" pitchFamily="34" charset="0"/>
              </a:rPr>
              <a:t> 3/5 Teachers have a very limited window in which to complete this testing</a:t>
            </a:r>
          </a:p>
          <a:p>
            <a:pPr lvl="1"/>
            <a:r>
              <a:rPr lang="en-AU" sz="2200" dirty="0" smtClean="0">
                <a:latin typeface="Calibri" pitchFamily="34" charset="0"/>
                <a:cs typeface="Calibri" pitchFamily="34" charset="0"/>
              </a:rPr>
              <a:t>Data analysis/collection/planning</a:t>
            </a:r>
          </a:p>
          <a:p>
            <a:pPr lvl="1">
              <a:buNone/>
            </a:pPr>
            <a:endParaRPr lang="en-AU" dirty="0" smtClean="0">
              <a:latin typeface="Calibri" pitchFamily="34" charset="0"/>
              <a:cs typeface="Calibri" pitchFamily="34" charset="0"/>
            </a:endParaRPr>
          </a:p>
          <a:p>
            <a:r>
              <a:rPr lang="en-AU" sz="2600" dirty="0" smtClean="0">
                <a:latin typeface="Calibri" pitchFamily="34" charset="0"/>
                <a:cs typeface="Calibri" pitchFamily="34" charset="0"/>
              </a:rPr>
              <a:t>Supporting New Graduates </a:t>
            </a:r>
          </a:p>
          <a:p>
            <a:pPr lvl="1"/>
            <a:r>
              <a:rPr lang="en-AU" sz="2400" dirty="0" smtClean="0">
                <a:latin typeface="Calibri" pitchFamily="34" charset="0"/>
                <a:cs typeface="Calibri" pitchFamily="34" charset="0"/>
              </a:rPr>
              <a:t>Routines: &amp; Structure in place within the school</a:t>
            </a:r>
          </a:p>
          <a:p>
            <a:pPr lvl="2"/>
            <a:r>
              <a:rPr lang="en-AU" sz="1900" dirty="0" smtClean="0">
                <a:latin typeface="Calibri" pitchFamily="34" charset="0"/>
                <a:cs typeface="Calibri" pitchFamily="34" charset="0"/>
              </a:rPr>
              <a:t>Early Years Numeracy Programs</a:t>
            </a:r>
          </a:p>
          <a:p>
            <a:pPr lvl="2"/>
            <a:r>
              <a:rPr lang="en-AU" sz="1900" dirty="0" smtClean="0">
                <a:latin typeface="Calibri" pitchFamily="34" charset="0"/>
                <a:cs typeface="Calibri" pitchFamily="34" charset="0"/>
              </a:rPr>
              <a:t>Effective Teaching practices</a:t>
            </a:r>
          </a:p>
          <a:p>
            <a:pPr lvl="2">
              <a:buNone/>
            </a:pPr>
            <a:endParaRPr lang="en-AU" sz="1900" dirty="0" smtClean="0">
              <a:latin typeface="Calibri" pitchFamily="34" charset="0"/>
              <a:cs typeface="Calibri" pitchFamily="34" charset="0"/>
            </a:endParaRPr>
          </a:p>
          <a:p>
            <a:r>
              <a:rPr lang="en-AU" sz="2600" dirty="0" smtClean="0">
                <a:latin typeface="Calibri" pitchFamily="34" charset="0"/>
                <a:cs typeface="Calibri" pitchFamily="34" charset="0"/>
              </a:rPr>
              <a:t> Supporting Classroom Teachers</a:t>
            </a:r>
            <a:endParaRPr lang="en-AU" sz="1900" dirty="0" smtClean="0">
              <a:latin typeface="Calibri" pitchFamily="34" charset="0"/>
              <a:cs typeface="Calibri" pitchFamily="34" charset="0"/>
            </a:endParaRPr>
          </a:p>
          <a:p>
            <a:pPr lvl="2"/>
            <a:r>
              <a:rPr lang="en-AU" sz="1900" dirty="0" smtClean="0">
                <a:latin typeface="Calibri" pitchFamily="34" charset="0"/>
                <a:cs typeface="Calibri" pitchFamily="34" charset="0"/>
              </a:rPr>
              <a:t>Areas of concern</a:t>
            </a:r>
          </a:p>
          <a:p>
            <a:pPr lvl="2"/>
            <a:r>
              <a:rPr lang="en-AU" sz="1900" dirty="0" smtClean="0">
                <a:latin typeface="Calibri" pitchFamily="34" charset="0"/>
                <a:cs typeface="Calibri" pitchFamily="34" charset="0"/>
              </a:rPr>
              <a:t>Individual students</a:t>
            </a:r>
          </a:p>
          <a:p>
            <a:pPr lvl="2"/>
            <a:r>
              <a:rPr lang="en-AU" sz="1900" dirty="0" smtClean="0">
                <a:latin typeface="Calibri" pitchFamily="34" charset="0"/>
                <a:cs typeface="Calibri" pitchFamily="34" charset="0"/>
              </a:rPr>
              <a:t>Resources etc</a:t>
            </a:r>
          </a:p>
          <a:p>
            <a:pPr lvl="2">
              <a:buNone/>
            </a:pPr>
            <a:endParaRPr lang="en-AU" sz="1900" dirty="0" smtClean="0">
              <a:latin typeface="Calibri" pitchFamily="34" charset="0"/>
              <a:cs typeface="Calibri" pitchFamily="34" charset="0"/>
            </a:endParaRPr>
          </a:p>
          <a:p>
            <a:r>
              <a:rPr lang="en-AU" sz="2600" dirty="0" smtClean="0">
                <a:latin typeface="Calibri" pitchFamily="34" charset="0"/>
                <a:cs typeface="Calibri" pitchFamily="34" charset="0"/>
              </a:rPr>
              <a:t>Linking Assessment &amp; programs across the school</a:t>
            </a:r>
          </a:p>
          <a:p>
            <a:pPr lvl="2"/>
            <a:r>
              <a:rPr lang="en-AU" sz="1900" dirty="0" smtClean="0">
                <a:latin typeface="Calibri" pitchFamily="34" charset="0"/>
                <a:cs typeface="Calibri" pitchFamily="34" charset="0"/>
              </a:rPr>
              <a:t>What are we doing in Numeracy in each year level? How do we link this to our planning?</a:t>
            </a:r>
          </a:p>
          <a:p>
            <a:pPr lvl="2"/>
            <a:r>
              <a:rPr lang="en-AU" sz="1900" dirty="0" smtClean="0">
                <a:latin typeface="Calibri" pitchFamily="34" charset="0"/>
                <a:cs typeface="Calibri" pitchFamily="34" charset="0"/>
              </a:rPr>
              <a:t>On Demand</a:t>
            </a:r>
          </a:p>
          <a:p>
            <a:pPr lvl="2"/>
            <a:r>
              <a:rPr lang="en-AU" sz="1900" dirty="0" smtClean="0">
                <a:latin typeface="Calibri" pitchFamily="34" charset="0"/>
                <a:cs typeface="Calibri" pitchFamily="34" charset="0"/>
              </a:rPr>
              <a:t>SNMY</a:t>
            </a:r>
          </a:p>
          <a:p>
            <a:pPr lvl="2"/>
            <a:r>
              <a:rPr lang="en-AU" sz="1900" dirty="0" smtClean="0">
                <a:latin typeface="Calibri" pitchFamily="34" charset="0"/>
                <a:cs typeface="Calibri" pitchFamily="34" charset="0"/>
              </a:rPr>
              <a:t>Early Years Interview</a:t>
            </a:r>
          </a:p>
          <a:p>
            <a:pPr lvl="2"/>
            <a:r>
              <a:rPr lang="en-AU" sz="1900" dirty="0" smtClean="0">
                <a:latin typeface="Calibri" pitchFamily="34" charset="0"/>
                <a:cs typeface="Calibri" pitchFamily="34" charset="0"/>
              </a:rPr>
              <a:t>Etc</a:t>
            </a:r>
          </a:p>
          <a:p>
            <a:pPr lvl="2"/>
            <a:endParaRPr lang="en-AU" sz="1900" dirty="0" smtClean="0">
              <a:latin typeface="Calibri" pitchFamily="34" charset="0"/>
              <a:cs typeface="Calibri" pitchFamily="34" charset="0"/>
            </a:endParaRPr>
          </a:p>
          <a:p>
            <a:pPr lvl="1"/>
            <a:endParaRPr lang="en-AU" dirty="0" smtClean="0">
              <a:latin typeface="Calibri" pitchFamily="34" charset="0"/>
              <a:cs typeface="Calibri" pitchFamily="34" charset="0"/>
            </a:endParaRPr>
          </a:p>
          <a:p>
            <a:pPr lvl="2"/>
            <a:endParaRPr lang="en-AU" dirty="0" smtClean="0"/>
          </a:p>
          <a:p>
            <a:endParaRPr lang="en-AU"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357166"/>
            <a:ext cx="7467600" cy="1143000"/>
          </a:xfrm>
        </p:spPr>
        <p:txBody>
          <a:bodyPr>
            <a:normAutofit/>
          </a:bodyPr>
          <a:lstStyle/>
          <a:p>
            <a:r>
              <a:rPr lang="en-AU" sz="6600" b="1" dirty="0" smtClean="0">
                <a:solidFill>
                  <a:srgbClr val="92D050"/>
                </a:solidFill>
                <a:latin typeface="Calibri" pitchFamily="34" charset="0"/>
                <a:cs typeface="Calibri" pitchFamily="34" charset="0"/>
              </a:rPr>
              <a:t>COACHING</a:t>
            </a:r>
            <a:endParaRPr lang="en-US" sz="6600" b="1" dirty="0">
              <a:solidFill>
                <a:srgbClr val="92D050"/>
              </a:solidFill>
              <a:latin typeface="Calibri" pitchFamily="34" charset="0"/>
              <a:cs typeface="Calibri" pitchFamily="34" charset="0"/>
            </a:endParaRPr>
          </a:p>
        </p:txBody>
      </p:sp>
      <p:sp>
        <p:nvSpPr>
          <p:cNvPr id="3" name="Content Placeholder 2"/>
          <p:cNvSpPr>
            <a:spLocks noGrp="1"/>
          </p:cNvSpPr>
          <p:nvPr>
            <p:ph sz="quarter" idx="1"/>
          </p:nvPr>
        </p:nvSpPr>
        <p:spPr>
          <a:xfrm>
            <a:off x="457200" y="1285860"/>
            <a:ext cx="7467600" cy="5188092"/>
          </a:xfrm>
        </p:spPr>
        <p:txBody>
          <a:bodyPr>
            <a:normAutofit/>
          </a:bodyPr>
          <a:lstStyle/>
          <a:p>
            <a:pPr>
              <a:buNone/>
            </a:pPr>
            <a:r>
              <a:rPr lang="en-AU" sz="3200" b="1" dirty="0" smtClean="0">
                <a:latin typeface="Calibri" pitchFamily="34" charset="0"/>
                <a:cs typeface="Calibri" pitchFamily="34" charset="0"/>
              </a:rPr>
              <a:t>What</a:t>
            </a:r>
          </a:p>
          <a:p>
            <a:r>
              <a:rPr lang="en-AU" dirty="0" smtClean="0">
                <a:latin typeface="Calibri" pitchFamily="34" charset="0"/>
                <a:cs typeface="Calibri" pitchFamily="34" charset="0"/>
              </a:rPr>
              <a:t>Numeracy Coaching is </a:t>
            </a:r>
            <a:r>
              <a:rPr lang="en-AU" u="sng" dirty="0" smtClean="0">
                <a:latin typeface="Calibri" pitchFamily="34" charset="0"/>
                <a:cs typeface="Calibri" pitchFamily="34" charset="0"/>
              </a:rPr>
              <a:t>Data Driven</a:t>
            </a:r>
          </a:p>
          <a:p>
            <a:pPr>
              <a:buNone/>
            </a:pPr>
            <a:r>
              <a:rPr lang="en-AU" b="1" dirty="0" smtClean="0">
                <a:latin typeface="Calibri" pitchFamily="34" charset="0"/>
                <a:cs typeface="Calibri" pitchFamily="34" charset="0"/>
              </a:rPr>
              <a:t> </a:t>
            </a:r>
            <a:r>
              <a:rPr lang="en-AU" sz="3200" b="1" dirty="0" smtClean="0">
                <a:latin typeface="Calibri" pitchFamily="34" charset="0"/>
                <a:cs typeface="Calibri" pitchFamily="34" charset="0"/>
              </a:rPr>
              <a:t>Why</a:t>
            </a:r>
            <a:endParaRPr lang="en-AU" sz="3200" dirty="0" smtClean="0">
              <a:latin typeface="Calibri" pitchFamily="34" charset="0"/>
              <a:cs typeface="Calibri" pitchFamily="34" charset="0"/>
            </a:endParaRPr>
          </a:p>
          <a:p>
            <a:r>
              <a:rPr lang="en-AU" dirty="0" smtClean="0">
                <a:latin typeface="Calibri" pitchFamily="34" charset="0"/>
                <a:cs typeface="Calibri" pitchFamily="34" charset="0"/>
              </a:rPr>
              <a:t>Analysis of school data: 	</a:t>
            </a:r>
          </a:p>
          <a:p>
            <a:pPr>
              <a:buNone/>
            </a:pPr>
            <a:r>
              <a:rPr lang="en-AU" dirty="0" smtClean="0">
                <a:latin typeface="Calibri" pitchFamily="34" charset="0"/>
                <a:cs typeface="Calibri" pitchFamily="34" charset="0"/>
              </a:rPr>
              <a:t>		</a:t>
            </a:r>
            <a:r>
              <a:rPr lang="en-AU" dirty="0" err="1" smtClean="0">
                <a:latin typeface="Calibri" pitchFamily="34" charset="0"/>
                <a:cs typeface="Calibri" pitchFamily="34" charset="0"/>
              </a:rPr>
              <a:t>Naplan</a:t>
            </a:r>
            <a:endParaRPr lang="en-AU" dirty="0" smtClean="0">
              <a:latin typeface="Calibri" pitchFamily="34" charset="0"/>
              <a:cs typeface="Calibri" pitchFamily="34" charset="0"/>
            </a:endParaRPr>
          </a:p>
          <a:p>
            <a:pPr>
              <a:buNone/>
            </a:pPr>
            <a:r>
              <a:rPr lang="en-AU" dirty="0" smtClean="0">
                <a:latin typeface="Calibri" pitchFamily="34" charset="0"/>
                <a:cs typeface="Calibri" pitchFamily="34" charset="0"/>
              </a:rPr>
              <a:t>		On Demand Testing</a:t>
            </a:r>
          </a:p>
          <a:p>
            <a:pPr>
              <a:buNone/>
            </a:pPr>
            <a:r>
              <a:rPr lang="en-AU" dirty="0" smtClean="0">
                <a:latin typeface="Calibri" pitchFamily="34" charset="0"/>
                <a:cs typeface="Calibri" pitchFamily="34" charset="0"/>
              </a:rPr>
              <a:t>              Scaffolding Numeracy in the Middle Years (SNMY) </a:t>
            </a:r>
          </a:p>
          <a:p>
            <a:pPr>
              <a:buNone/>
            </a:pPr>
            <a:r>
              <a:rPr lang="en-AU" dirty="0" smtClean="0">
                <a:latin typeface="Calibri" pitchFamily="34" charset="0"/>
                <a:cs typeface="Calibri" pitchFamily="34" charset="0"/>
              </a:rPr>
              <a:t>              Numeracy Online Interview</a:t>
            </a:r>
          </a:p>
          <a:p>
            <a:pPr>
              <a:buNone/>
            </a:pPr>
            <a:r>
              <a:rPr lang="en-AU" dirty="0" smtClean="0">
                <a:latin typeface="Calibri" pitchFamily="34" charset="0"/>
                <a:cs typeface="Calibri" pitchFamily="34" charset="0"/>
              </a:rPr>
              <a:t>              Teacher Observations</a:t>
            </a:r>
          </a:p>
          <a:p>
            <a:pPr>
              <a:buNone/>
            </a:pPr>
            <a:r>
              <a:rPr lang="en-AU" dirty="0" smtClean="0">
                <a:latin typeface="Calibri" pitchFamily="34" charset="0"/>
                <a:cs typeface="Calibri" pitchFamily="34" charset="0"/>
              </a:rPr>
              <a:t>    We need to continue to GROW</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6600" b="1" dirty="0" smtClean="0">
                <a:solidFill>
                  <a:srgbClr val="92D050"/>
                </a:solidFill>
                <a:latin typeface="Calibri" pitchFamily="34" charset="0"/>
                <a:cs typeface="Calibri" pitchFamily="34" charset="0"/>
              </a:rPr>
              <a:t>COACHING</a:t>
            </a:r>
            <a:endParaRPr lang="en-US" sz="6600" b="1" dirty="0">
              <a:solidFill>
                <a:srgbClr val="92D050"/>
              </a:solidFill>
              <a:latin typeface="Calibri" pitchFamily="34" charset="0"/>
              <a:cs typeface="Calibri" pitchFamily="34" charset="0"/>
            </a:endParaRPr>
          </a:p>
        </p:txBody>
      </p:sp>
      <p:sp>
        <p:nvSpPr>
          <p:cNvPr id="3" name="Content Placeholder 2"/>
          <p:cNvSpPr>
            <a:spLocks noGrp="1"/>
          </p:cNvSpPr>
          <p:nvPr>
            <p:ph sz="quarter" idx="1"/>
          </p:nvPr>
        </p:nvSpPr>
        <p:spPr/>
        <p:txBody>
          <a:bodyPr>
            <a:normAutofit fontScale="85000" lnSpcReduction="10000"/>
          </a:bodyPr>
          <a:lstStyle/>
          <a:p>
            <a:pPr>
              <a:buNone/>
            </a:pPr>
            <a:r>
              <a:rPr lang="en-AU" sz="3200" b="1" dirty="0" smtClean="0">
                <a:latin typeface="Calibri" pitchFamily="34" charset="0"/>
                <a:cs typeface="Calibri" pitchFamily="34" charset="0"/>
              </a:rPr>
              <a:t>How</a:t>
            </a:r>
          </a:p>
          <a:p>
            <a:r>
              <a:rPr lang="en-AU" u="sng" dirty="0" smtClean="0">
                <a:latin typeface="Calibri" pitchFamily="34" charset="0"/>
                <a:cs typeface="Calibri" pitchFamily="34" charset="0"/>
              </a:rPr>
              <a:t>PD staff- 4/5/6 initially</a:t>
            </a:r>
          </a:p>
          <a:p>
            <a:pPr lvl="1"/>
            <a:r>
              <a:rPr lang="en-AU" sz="2400" dirty="0" smtClean="0">
                <a:latin typeface="Calibri" pitchFamily="34" charset="0"/>
                <a:cs typeface="Calibri" pitchFamily="34" charset="0"/>
              </a:rPr>
              <a:t>Meet with team leaders</a:t>
            </a:r>
          </a:p>
          <a:p>
            <a:pPr lvl="1"/>
            <a:r>
              <a:rPr lang="en-AU" sz="2400" dirty="0" smtClean="0">
                <a:latin typeface="Calibri" pitchFamily="34" charset="0"/>
                <a:cs typeface="Calibri" pitchFamily="34" charset="0"/>
              </a:rPr>
              <a:t>Purpose of PD for teams</a:t>
            </a:r>
          </a:p>
          <a:p>
            <a:pPr lvl="2"/>
            <a:r>
              <a:rPr lang="en-AU" sz="2400" dirty="0" smtClean="0">
                <a:latin typeface="Calibri" pitchFamily="34" charset="0"/>
                <a:cs typeface="Calibri" pitchFamily="34" charset="0"/>
              </a:rPr>
              <a:t> explanation/input/plan together to achieve goals</a:t>
            </a:r>
          </a:p>
          <a:p>
            <a:pPr lvl="2"/>
            <a:r>
              <a:rPr lang="en-AU" sz="2400" dirty="0" smtClean="0">
                <a:latin typeface="Calibri" pitchFamily="34" charset="0"/>
                <a:cs typeface="Calibri" pitchFamily="34" charset="0"/>
              </a:rPr>
              <a:t>Create list of coaching sessions</a:t>
            </a:r>
          </a:p>
          <a:p>
            <a:pPr lvl="2"/>
            <a:r>
              <a:rPr lang="en-AU" sz="2400" dirty="0" smtClean="0">
                <a:latin typeface="Calibri" pitchFamily="34" charset="0"/>
                <a:cs typeface="Calibri" pitchFamily="34" charset="0"/>
              </a:rPr>
              <a:t>Individual coaching: </a:t>
            </a:r>
            <a:r>
              <a:rPr lang="en-AU" sz="2400" dirty="0" smtClean="0">
                <a:latin typeface="Calibri" pitchFamily="34" charset="0"/>
                <a:cs typeface="Calibri" pitchFamily="34" charset="0"/>
              </a:rPr>
              <a:t>(names)</a:t>
            </a:r>
            <a:endParaRPr lang="en-AU" sz="2400" dirty="0" smtClean="0">
              <a:latin typeface="Calibri" pitchFamily="34" charset="0"/>
              <a:cs typeface="Calibri" pitchFamily="34" charset="0"/>
            </a:endParaRPr>
          </a:p>
          <a:p>
            <a:pPr lvl="2">
              <a:buNone/>
            </a:pPr>
            <a:endParaRPr lang="en-AU" sz="2400" dirty="0" smtClean="0">
              <a:latin typeface="Calibri" pitchFamily="34" charset="0"/>
              <a:cs typeface="Calibri" pitchFamily="34" charset="0"/>
            </a:endParaRPr>
          </a:p>
          <a:p>
            <a:r>
              <a:rPr lang="en-AU" u="sng" dirty="0" smtClean="0">
                <a:latin typeface="Calibri" pitchFamily="34" charset="0"/>
                <a:cs typeface="Calibri" pitchFamily="34" charset="0"/>
              </a:rPr>
              <a:t>Main Focus in the first instance will be teachers listed above</a:t>
            </a:r>
          </a:p>
          <a:p>
            <a:pPr lvl="1"/>
            <a:r>
              <a:rPr lang="en-AU" dirty="0" smtClean="0">
                <a:latin typeface="Calibri" pitchFamily="34" charset="0"/>
                <a:cs typeface="Calibri" pitchFamily="34" charset="0"/>
              </a:rPr>
              <a:t>Then rest of school on a needs basis.</a:t>
            </a:r>
          </a:p>
          <a:p>
            <a:pPr>
              <a:buNone/>
            </a:pPr>
            <a:endParaRPr lang="en-AU" dirty="0" smtClean="0">
              <a:latin typeface="Calibri" pitchFamily="34" charset="0"/>
              <a:cs typeface="Calibri" pitchFamily="34" charset="0"/>
            </a:endParaRPr>
          </a:p>
          <a:p>
            <a:r>
              <a:rPr lang="en-AU" u="sng" dirty="0" smtClean="0">
                <a:latin typeface="Calibri" pitchFamily="34" charset="0"/>
                <a:cs typeface="Calibri" pitchFamily="34" charset="0"/>
              </a:rPr>
              <a:t>Visiting Classrooms</a:t>
            </a:r>
          </a:p>
          <a:p>
            <a:pPr lvl="1"/>
            <a:r>
              <a:rPr lang="en-AU" dirty="0" smtClean="0">
                <a:latin typeface="Calibri" pitchFamily="34" charset="0"/>
                <a:cs typeface="Calibri" pitchFamily="34" charset="0"/>
              </a:rPr>
              <a:t>Discussion/Observing/reflection/providing feedback though activities/strategies/new ideas/web sites/resources-internal &amp; external</a:t>
            </a:r>
          </a:p>
          <a:p>
            <a:pPr>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25470"/>
          </a:xfrm>
        </p:spPr>
        <p:txBody>
          <a:bodyPr>
            <a:normAutofit fontScale="90000"/>
          </a:bodyPr>
          <a:lstStyle/>
          <a:p>
            <a:r>
              <a:rPr lang="en-AU" b="1" dirty="0" smtClean="0">
                <a:solidFill>
                  <a:srgbClr val="7030A0"/>
                </a:solidFill>
                <a:latin typeface="Calibri" pitchFamily="34" charset="0"/>
                <a:cs typeface="Calibri" pitchFamily="34" charset="0"/>
              </a:rPr>
              <a:t>               Numeracy Coach Planner   TERM 1     2010</a:t>
            </a:r>
            <a:endParaRPr lang="en-US" b="1" dirty="0">
              <a:solidFill>
                <a:srgbClr val="7030A0"/>
              </a:solidFill>
              <a:latin typeface="Calibri" pitchFamily="34" charset="0"/>
              <a:cs typeface="Calibri" pitchFamily="34" charset="0"/>
            </a:endParaRPr>
          </a:p>
        </p:txBody>
      </p:sp>
      <p:graphicFrame>
        <p:nvGraphicFramePr>
          <p:cNvPr id="6" name="Content Placeholder 5"/>
          <p:cNvGraphicFramePr>
            <a:graphicFrameLocks noGrp="1"/>
          </p:cNvGraphicFramePr>
          <p:nvPr>
            <p:ph sz="quarter" idx="1"/>
          </p:nvPr>
        </p:nvGraphicFramePr>
        <p:xfrm>
          <a:off x="457200" y="1357298"/>
          <a:ext cx="7467600" cy="5821680"/>
        </p:xfrm>
        <a:graphic>
          <a:graphicData uri="http://schemas.openxmlformats.org/drawingml/2006/table">
            <a:tbl>
              <a:tblPr firstRow="1" bandRow="1">
                <a:tableStyleId>{5C22544A-7EE6-4342-B048-85BDC9FD1C3A}</a:tableStyleId>
              </a:tblPr>
              <a:tblGrid>
                <a:gridCol w="3043230"/>
                <a:gridCol w="4424370"/>
              </a:tblGrid>
              <a:tr h="642942">
                <a:tc>
                  <a:txBody>
                    <a:bodyPr/>
                    <a:lstStyle/>
                    <a:p>
                      <a:r>
                        <a:rPr lang="en-AU" sz="1200" u="sng" dirty="0" smtClean="0">
                          <a:latin typeface="Calibri" pitchFamily="34" charset="0"/>
                          <a:cs typeface="Calibri" pitchFamily="34" charset="0"/>
                        </a:rPr>
                        <a:t>Week 1</a:t>
                      </a:r>
                    </a:p>
                    <a:p>
                      <a:r>
                        <a:rPr kumimoji="0" lang="en-AU" sz="1400" b="1" kern="1200" dirty="0" smtClean="0">
                          <a:solidFill>
                            <a:schemeClr val="lt1"/>
                          </a:solidFill>
                          <a:latin typeface="Calibri" pitchFamily="34" charset="0"/>
                          <a:ea typeface="+mn-ea"/>
                          <a:cs typeface="Calibri" pitchFamily="34" charset="0"/>
                        </a:rPr>
                        <a:t>Attend Team planning days &amp;/or team meetings in week 2</a:t>
                      </a:r>
                      <a:endParaRPr lang="en-US" sz="1400" dirty="0">
                        <a:latin typeface="Calibri" pitchFamily="34" charset="0"/>
                        <a:cs typeface="Calibri" pitchFamily="34" charset="0"/>
                      </a:endParaRPr>
                    </a:p>
                  </a:txBody>
                  <a:tcPr/>
                </a:tc>
                <a:tc>
                  <a:txBody>
                    <a:bodyPr/>
                    <a:lstStyle/>
                    <a:p>
                      <a:endParaRPr lang="en-US" sz="1200" dirty="0">
                        <a:latin typeface="Calibri" pitchFamily="34" charset="0"/>
                        <a:cs typeface="Calibri" pitchFamily="34" charset="0"/>
                      </a:endParaRPr>
                    </a:p>
                  </a:txBody>
                  <a:tcPr/>
                </a:tc>
              </a:tr>
              <a:tr h="882651">
                <a:tc>
                  <a:txBody>
                    <a:bodyPr/>
                    <a:lstStyle/>
                    <a:p>
                      <a:r>
                        <a:rPr lang="en-AU" sz="1200" b="1" u="sng" dirty="0" smtClean="0">
                          <a:latin typeface="Calibri" pitchFamily="34" charset="0"/>
                          <a:cs typeface="Calibri" pitchFamily="34" charset="0"/>
                        </a:rPr>
                        <a:t>Week 2</a:t>
                      </a:r>
                      <a:endParaRPr kumimoji="0" lang="en-US" sz="1200" b="1" kern="1200" dirty="0" smtClean="0">
                        <a:solidFill>
                          <a:schemeClr val="dk1"/>
                        </a:solidFill>
                        <a:latin typeface="Calibri" pitchFamily="34" charset="0"/>
                        <a:ea typeface="+mn-ea"/>
                        <a:cs typeface="Calibri" pitchFamily="34" charset="0"/>
                      </a:endParaRPr>
                    </a:p>
                    <a:p>
                      <a:r>
                        <a:rPr kumimoji="0" lang="en-AU" sz="1200" b="1" kern="1200" dirty="0" smtClean="0">
                          <a:solidFill>
                            <a:schemeClr val="dk1"/>
                          </a:solidFill>
                          <a:latin typeface="Calibri" pitchFamily="34" charset="0"/>
                          <a:ea typeface="+mn-ea"/>
                          <a:cs typeface="Calibri" pitchFamily="34" charset="0"/>
                        </a:rPr>
                        <a:t>         *Attend 5/6 Planning</a:t>
                      </a:r>
                      <a:r>
                        <a:rPr kumimoji="0" lang="en-AU" sz="1200" b="1" kern="1200" baseline="0" dirty="0" smtClean="0">
                          <a:solidFill>
                            <a:schemeClr val="dk1"/>
                          </a:solidFill>
                          <a:latin typeface="Calibri" pitchFamily="34" charset="0"/>
                          <a:ea typeface="+mn-ea"/>
                          <a:cs typeface="Calibri" pitchFamily="34" charset="0"/>
                        </a:rPr>
                        <a:t> and 3 / 4 Planning</a:t>
                      </a:r>
                      <a:endParaRPr kumimoji="0" lang="en-US" sz="1200" b="1" kern="1200" dirty="0" smtClean="0">
                        <a:solidFill>
                          <a:schemeClr val="dk1"/>
                        </a:solidFill>
                        <a:latin typeface="Calibri" pitchFamily="34" charset="0"/>
                        <a:ea typeface="+mn-ea"/>
                        <a:cs typeface="Calibri" pitchFamily="34" charset="0"/>
                      </a:endParaRPr>
                    </a:p>
                    <a:p>
                      <a:r>
                        <a:rPr kumimoji="0" lang="en-AU" sz="1200" b="1" kern="1200" dirty="0" smtClean="0">
                          <a:solidFill>
                            <a:schemeClr val="dk1"/>
                          </a:solidFill>
                          <a:latin typeface="Calibri" pitchFamily="34" charset="0"/>
                          <a:ea typeface="+mn-ea"/>
                          <a:cs typeface="Calibri" pitchFamily="34" charset="0"/>
                        </a:rPr>
                        <a:t>         * Assessment schedule</a:t>
                      </a:r>
                    </a:p>
                    <a:p>
                      <a:r>
                        <a:rPr kumimoji="0" lang="en-AU" sz="1200" b="1" kern="1200" dirty="0" smtClean="0">
                          <a:solidFill>
                            <a:schemeClr val="dk1"/>
                          </a:solidFill>
                          <a:latin typeface="Calibri" pitchFamily="34" charset="0"/>
                          <a:ea typeface="+mn-ea"/>
                          <a:cs typeface="Calibri" pitchFamily="34" charset="0"/>
                        </a:rPr>
                        <a:t>         * Induction Program Thursday 4th</a:t>
                      </a:r>
                    </a:p>
                    <a:p>
                      <a:r>
                        <a:rPr kumimoji="0" lang="en-AU" sz="1200" b="1" kern="1200" dirty="0" smtClean="0">
                          <a:solidFill>
                            <a:schemeClr val="dk1"/>
                          </a:solidFill>
                          <a:latin typeface="Calibri" pitchFamily="34" charset="0"/>
                          <a:ea typeface="+mn-ea"/>
                          <a:cs typeface="Calibri" pitchFamily="34" charset="0"/>
                        </a:rPr>
                        <a:t> </a:t>
                      </a:r>
                      <a:endParaRPr lang="en-US" sz="1200" b="1" dirty="0">
                        <a:latin typeface="Calibri" pitchFamily="34" charset="0"/>
                        <a:cs typeface="Calibri" pitchFamily="34" charset="0"/>
                      </a:endParaRPr>
                    </a:p>
                  </a:txBody>
                  <a:tcPr/>
                </a:tc>
                <a:tc>
                  <a:txBody>
                    <a:bodyPr/>
                    <a:lstStyle/>
                    <a:p>
                      <a:r>
                        <a:rPr kumimoji="0" lang="en-AU" sz="1200" kern="1200" dirty="0" smtClean="0">
                          <a:solidFill>
                            <a:schemeClr val="dk1"/>
                          </a:solidFill>
                          <a:latin typeface="Calibri" pitchFamily="34" charset="0"/>
                          <a:ea typeface="+mn-ea"/>
                          <a:cs typeface="Calibri" pitchFamily="34" charset="0"/>
                        </a:rPr>
                        <a:t>*Assist with On</a:t>
                      </a:r>
                      <a:r>
                        <a:rPr kumimoji="0" lang="en-AU" sz="1200" kern="1200" baseline="0" dirty="0" smtClean="0">
                          <a:solidFill>
                            <a:schemeClr val="dk1"/>
                          </a:solidFill>
                          <a:latin typeface="Calibri" pitchFamily="34" charset="0"/>
                          <a:ea typeface="+mn-ea"/>
                          <a:cs typeface="Calibri" pitchFamily="34" charset="0"/>
                        </a:rPr>
                        <a:t> Demand</a:t>
                      </a:r>
                      <a:endParaRPr kumimoji="0" lang="en-US" sz="1200" kern="1200" dirty="0" smtClean="0">
                        <a:solidFill>
                          <a:schemeClr val="dk1"/>
                        </a:solidFill>
                        <a:latin typeface="Calibri" pitchFamily="34" charset="0"/>
                        <a:ea typeface="+mn-ea"/>
                        <a:cs typeface="Calibri" pitchFamily="34" charset="0"/>
                      </a:endParaRPr>
                    </a:p>
                    <a:p>
                      <a:r>
                        <a:rPr kumimoji="0" lang="en-AU" sz="1200" kern="1200" dirty="0" smtClean="0">
                          <a:solidFill>
                            <a:schemeClr val="dk1"/>
                          </a:solidFill>
                          <a:latin typeface="Calibri" pitchFamily="34" charset="0"/>
                          <a:ea typeface="+mn-ea"/>
                          <a:cs typeface="Calibri" pitchFamily="34" charset="0"/>
                        </a:rPr>
                        <a:t>*Structures, Routines, Expectations : </a:t>
                      </a:r>
                      <a:endParaRPr kumimoji="0" lang="en-US" sz="1200" kern="1200" dirty="0" smtClean="0">
                        <a:solidFill>
                          <a:schemeClr val="dk1"/>
                        </a:solidFill>
                        <a:latin typeface="Calibri" pitchFamily="34" charset="0"/>
                        <a:ea typeface="+mn-ea"/>
                        <a:cs typeface="Calibri" pitchFamily="34" charset="0"/>
                      </a:endParaRPr>
                    </a:p>
                    <a:p>
                      <a:r>
                        <a:rPr kumimoji="0" lang="en-AU" sz="1200" kern="1200" dirty="0" smtClean="0">
                          <a:solidFill>
                            <a:schemeClr val="dk1"/>
                          </a:solidFill>
                          <a:latin typeface="Calibri" pitchFamily="34" charset="0"/>
                          <a:ea typeface="+mn-ea"/>
                          <a:cs typeface="Calibri" pitchFamily="34" charset="0"/>
                        </a:rPr>
                        <a:t>*Scaffolding</a:t>
                      </a:r>
                      <a:r>
                        <a:rPr kumimoji="0" lang="en-AU" sz="1200" kern="1200" baseline="0" dirty="0" smtClean="0">
                          <a:solidFill>
                            <a:schemeClr val="dk1"/>
                          </a:solidFill>
                          <a:latin typeface="Calibri" pitchFamily="34" charset="0"/>
                          <a:ea typeface="+mn-ea"/>
                          <a:cs typeface="Calibri" pitchFamily="34" charset="0"/>
                        </a:rPr>
                        <a:t> in Middle Years SNMY</a:t>
                      </a:r>
                    </a:p>
                    <a:p>
                      <a:r>
                        <a:rPr kumimoji="0" lang="en-AU" sz="1200" kern="1200" baseline="0" dirty="0" smtClean="0">
                          <a:solidFill>
                            <a:schemeClr val="dk1"/>
                          </a:solidFill>
                          <a:latin typeface="Calibri" pitchFamily="34" charset="0"/>
                          <a:ea typeface="+mn-ea"/>
                          <a:cs typeface="Calibri" pitchFamily="34" charset="0"/>
                        </a:rPr>
                        <a:t>* SINE Assessment (4/5/6)</a:t>
                      </a:r>
                      <a:endParaRPr kumimoji="0" lang="en-US" sz="1200" kern="1200" dirty="0" smtClean="0">
                        <a:solidFill>
                          <a:schemeClr val="dk1"/>
                        </a:solidFill>
                        <a:latin typeface="Calibri" pitchFamily="34" charset="0"/>
                        <a:ea typeface="+mn-ea"/>
                        <a:cs typeface="Calibri" pitchFamily="34" charset="0"/>
                      </a:endParaRPr>
                    </a:p>
                    <a:p>
                      <a:r>
                        <a:rPr kumimoji="0" lang="en-AU" sz="1200" kern="1200" dirty="0" smtClean="0">
                          <a:solidFill>
                            <a:schemeClr val="dk1"/>
                          </a:solidFill>
                          <a:latin typeface="Calibri" pitchFamily="34" charset="0"/>
                          <a:ea typeface="+mn-ea"/>
                          <a:cs typeface="Calibri" pitchFamily="34" charset="0"/>
                        </a:rPr>
                        <a:t> *Initial</a:t>
                      </a:r>
                      <a:r>
                        <a:rPr kumimoji="0" lang="en-AU" sz="1200" kern="1200" baseline="0" dirty="0" smtClean="0">
                          <a:solidFill>
                            <a:schemeClr val="dk1"/>
                          </a:solidFill>
                          <a:latin typeface="Calibri" pitchFamily="34" charset="0"/>
                          <a:ea typeface="+mn-ea"/>
                          <a:cs typeface="Calibri" pitchFamily="34" charset="0"/>
                        </a:rPr>
                        <a:t> meeting with 4/5/6 teachers and discuss coaching goals</a:t>
                      </a:r>
                      <a:endParaRPr lang="en-US" sz="1200" dirty="0">
                        <a:latin typeface="Calibri" pitchFamily="34" charset="0"/>
                        <a:cs typeface="Calibri" pitchFamily="34" charset="0"/>
                      </a:endParaRPr>
                    </a:p>
                  </a:txBody>
                  <a:tcPr/>
                </a:tc>
              </a:tr>
              <a:tr h="857256">
                <a:tc>
                  <a:txBody>
                    <a:bodyPr/>
                    <a:lstStyle/>
                    <a:p>
                      <a:r>
                        <a:rPr lang="en-AU" sz="1200" b="1" u="sng" dirty="0" smtClean="0">
                          <a:latin typeface="Calibri" pitchFamily="34" charset="0"/>
                          <a:cs typeface="Calibri" pitchFamily="34" charset="0"/>
                        </a:rPr>
                        <a:t>Week 3</a:t>
                      </a:r>
                    </a:p>
                    <a:p>
                      <a:r>
                        <a:rPr kumimoji="0" lang="en-AU" sz="1200" b="1" kern="1200" dirty="0" smtClean="0">
                          <a:solidFill>
                            <a:schemeClr val="dk1"/>
                          </a:solidFill>
                          <a:latin typeface="Calibri" pitchFamily="34" charset="0"/>
                          <a:ea typeface="+mn-ea"/>
                          <a:cs typeface="Calibri" pitchFamily="34" charset="0"/>
                        </a:rPr>
                        <a:t>        *1</a:t>
                      </a:r>
                      <a:r>
                        <a:rPr kumimoji="0" lang="en-AU" sz="1200" b="1" kern="1200" baseline="0" dirty="0" smtClean="0">
                          <a:solidFill>
                            <a:schemeClr val="dk1"/>
                          </a:solidFill>
                          <a:latin typeface="Calibri" pitchFamily="34" charset="0"/>
                          <a:ea typeface="+mn-ea"/>
                          <a:cs typeface="Calibri" pitchFamily="34" charset="0"/>
                        </a:rPr>
                        <a:t> – 4 Numeracy</a:t>
                      </a:r>
                      <a:r>
                        <a:rPr kumimoji="0" lang="en-AU" sz="1200" b="1" kern="1200" dirty="0" smtClean="0">
                          <a:solidFill>
                            <a:schemeClr val="dk1"/>
                          </a:solidFill>
                          <a:latin typeface="Calibri" pitchFamily="34" charset="0"/>
                          <a:ea typeface="+mn-ea"/>
                          <a:cs typeface="Calibri" pitchFamily="34" charset="0"/>
                        </a:rPr>
                        <a:t> Interview  (Assist Lynne</a:t>
                      </a:r>
                      <a:r>
                        <a:rPr kumimoji="0" lang="en-AU" sz="1200" b="1" kern="1200" baseline="0" dirty="0" smtClean="0">
                          <a:solidFill>
                            <a:schemeClr val="dk1"/>
                          </a:solidFill>
                          <a:latin typeface="Calibri" pitchFamily="34" charset="0"/>
                          <a:ea typeface="+mn-ea"/>
                          <a:cs typeface="Calibri" pitchFamily="34" charset="0"/>
                        </a:rPr>
                        <a:t> and teachers</a:t>
                      </a:r>
                      <a:endParaRPr kumimoji="0" lang="en-US" sz="1200" b="1" kern="1200" dirty="0" smtClean="0">
                        <a:solidFill>
                          <a:schemeClr val="dk1"/>
                        </a:solidFill>
                        <a:latin typeface="Calibri" pitchFamily="34" charset="0"/>
                        <a:ea typeface="+mn-ea"/>
                        <a:cs typeface="Calibri" pitchFamily="34" charset="0"/>
                      </a:endParaRPr>
                    </a:p>
                    <a:p>
                      <a:r>
                        <a:rPr kumimoji="0" lang="en-AU" sz="1200" b="1" kern="1200" dirty="0" smtClean="0">
                          <a:solidFill>
                            <a:schemeClr val="dk1"/>
                          </a:solidFill>
                          <a:latin typeface="Calibri" pitchFamily="34" charset="0"/>
                          <a:ea typeface="+mn-ea"/>
                          <a:cs typeface="Calibri" pitchFamily="34" charset="0"/>
                        </a:rPr>
                        <a:t>        * On</a:t>
                      </a:r>
                      <a:r>
                        <a:rPr kumimoji="0" lang="en-AU" sz="1200" b="1" kern="1200" baseline="0" dirty="0" smtClean="0">
                          <a:solidFill>
                            <a:schemeClr val="dk1"/>
                          </a:solidFill>
                          <a:latin typeface="Calibri" pitchFamily="34" charset="0"/>
                          <a:ea typeface="+mn-ea"/>
                          <a:cs typeface="Calibri" pitchFamily="34" charset="0"/>
                        </a:rPr>
                        <a:t> Demand</a:t>
                      </a:r>
                      <a:endParaRPr kumimoji="0" lang="en-US" sz="1200" b="1" kern="1200" dirty="0" smtClean="0">
                        <a:solidFill>
                          <a:schemeClr val="dk1"/>
                        </a:solidFill>
                        <a:latin typeface="Calibri" pitchFamily="34" charset="0"/>
                        <a:ea typeface="+mn-ea"/>
                        <a:cs typeface="Calibri" pitchFamily="34" charset="0"/>
                      </a:endParaRPr>
                    </a:p>
                    <a:p>
                      <a:r>
                        <a:rPr kumimoji="0" lang="en-AU" sz="1200" b="1" kern="1200" dirty="0" smtClean="0">
                          <a:solidFill>
                            <a:schemeClr val="dk1"/>
                          </a:solidFill>
                          <a:latin typeface="Calibri" pitchFamily="34" charset="0"/>
                          <a:ea typeface="+mn-ea"/>
                          <a:cs typeface="Calibri" pitchFamily="34" charset="0"/>
                        </a:rPr>
                        <a:t>        * Data</a:t>
                      </a:r>
                      <a:r>
                        <a:rPr kumimoji="0" lang="en-AU" sz="1200" b="1" kern="1200" baseline="0" dirty="0" smtClean="0">
                          <a:solidFill>
                            <a:schemeClr val="dk1"/>
                          </a:solidFill>
                          <a:latin typeface="Calibri" pitchFamily="34" charset="0"/>
                          <a:ea typeface="+mn-ea"/>
                          <a:cs typeface="Calibri" pitchFamily="34" charset="0"/>
                        </a:rPr>
                        <a:t> analysis 09,10</a:t>
                      </a:r>
                      <a:endParaRPr lang="en-US" sz="1200" b="1" dirty="0">
                        <a:latin typeface="Calibri" pitchFamily="34" charset="0"/>
                        <a:cs typeface="Calibri" pitchFamily="34" charset="0"/>
                      </a:endParaRPr>
                    </a:p>
                  </a:txBody>
                  <a:tcPr/>
                </a:tc>
                <a:tc>
                  <a:txBody>
                    <a:bodyPr/>
                    <a:lstStyle/>
                    <a:p>
                      <a:r>
                        <a:rPr kumimoji="0" lang="en-AU" sz="1200" kern="1200" dirty="0" smtClean="0">
                          <a:solidFill>
                            <a:schemeClr val="dk1"/>
                          </a:solidFill>
                          <a:latin typeface="Calibri" pitchFamily="34" charset="0"/>
                          <a:ea typeface="+mn-ea"/>
                          <a:cs typeface="Calibri" pitchFamily="34" charset="0"/>
                        </a:rPr>
                        <a:t>*SINE</a:t>
                      </a:r>
                      <a:r>
                        <a:rPr kumimoji="0" lang="en-AU" sz="1200" kern="1200" baseline="0" dirty="0" smtClean="0">
                          <a:solidFill>
                            <a:schemeClr val="dk1"/>
                          </a:solidFill>
                          <a:latin typeface="Calibri" pitchFamily="34" charset="0"/>
                          <a:ea typeface="+mn-ea"/>
                          <a:cs typeface="Calibri" pitchFamily="34" charset="0"/>
                        </a:rPr>
                        <a:t> Assessment implementation 5/6 </a:t>
                      </a:r>
                      <a:endParaRPr kumimoji="0" lang="en-US" sz="1200" kern="1200" dirty="0" smtClean="0">
                        <a:solidFill>
                          <a:schemeClr val="dk1"/>
                        </a:solidFill>
                        <a:latin typeface="Calibri" pitchFamily="34" charset="0"/>
                        <a:ea typeface="+mn-ea"/>
                        <a:cs typeface="Calibri" pitchFamily="34" charset="0"/>
                      </a:endParaRPr>
                    </a:p>
                    <a:p>
                      <a:r>
                        <a:rPr kumimoji="0" lang="en-AU" sz="1200" kern="1200" dirty="0" smtClean="0">
                          <a:solidFill>
                            <a:schemeClr val="dk1"/>
                          </a:solidFill>
                          <a:latin typeface="Calibri" pitchFamily="34" charset="0"/>
                          <a:ea typeface="+mn-ea"/>
                          <a:cs typeface="Calibri" pitchFamily="34" charset="0"/>
                        </a:rPr>
                        <a:t>In classroom coaching (4/5/6)</a:t>
                      </a:r>
                    </a:p>
                    <a:p>
                      <a:r>
                        <a:rPr kumimoji="0" lang="en-AU" sz="1200" kern="1200" dirty="0" smtClean="0">
                          <a:solidFill>
                            <a:schemeClr val="dk1"/>
                          </a:solidFill>
                          <a:latin typeface="Calibri" pitchFamily="34" charset="0"/>
                          <a:ea typeface="+mn-ea"/>
                          <a:cs typeface="Calibri" pitchFamily="34" charset="0"/>
                        </a:rPr>
                        <a:t>* Initial</a:t>
                      </a:r>
                      <a:r>
                        <a:rPr kumimoji="0" lang="en-AU" sz="1200" kern="1200" baseline="0" dirty="0" smtClean="0">
                          <a:solidFill>
                            <a:schemeClr val="dk1"/>
                          </a:solidFill>
                          <a:latin typeface="Calibri" pitchFamily="34" charset="0"/>
                          <a:ea typeface="+mn-ea"/>
                          <a:cs typeface="Calibri" pitchFamily="34" charset="0"/>
                        </a:rPr>
                        <a:t> meeting with 4/5/6 teachers and discuss coaching goals</a:t>
                      </a:r>
                      <a:endParaRPr kumimoji="0" lang="en-US" sz="1200" kern="1200" dirty="0" smtClean="0">
                        <a:solidFill>
                          <a:schemeClr val="dk1"/>
                        </a:solidFill>
                        <a:latin typeface="Calibri" pitchFamily="34" charset="0"/>
                        <a:ea typeface="+mn-ea"/>
                        <a:cs typeface="Calibri" pitchFamily="34" charset="0"/>
                      </a:endParaRPr>
                    </a:p>
                    <a:p>
                      <a:endParaRPr lang="en-US" sz="1200" dirty="0">
                        <a:latin typeface="Calibri" pitchFamily="34" charset="0"/>
                        <a:cs typeface="Calibri" pitchFamily="34" charset="0"/>
                      </a:endParaRPr>
                    </a:p>
                  </a:txBody>
                  <a:tcPr/>
                </a:tc>
              </a:tr>
              <a:tr h="474671">
                <a:tc>
                  <a:txBody>
                    <a:bodyPr/>
                    <a:lstStyle/>
                    <a:p>
                      <a:r>
                        <a:rPr lang="en-AU" sz="1200" b="1" u="sng" dirty="0" smtClean="0">
                          <a:latin typeface="Calibri" pitchFamily="34" charset="0"/>
                          <a:cs typeface="Calibri" pitchFamily="34" charset="0"/>
                        </a:rPr>
                        <a:t>Week 4</a:t>
                      </a:r>
                    </a:p>
                    <a:p>
                      <a:r>
                        <a:rPr kumimoji="0" lang="en-AU" sz="1200" b="1" kern="1200" dirty="0" smtClean="0">
                          <a:solidFill>
                            <a:schemeClr val="dk1"/>
                          </a:solidFill>
                          <a:latin typeface="Calibri" pitchFamily="34" charset="0"/>
                          <a:ea typeface="+mn-ea"/>
                          <a:cs typeface="Calibri" pitchFamily="34" charset="0"/>
                        </a:rPr>
                        <a:t>        *Assist with On</a:t>
                      </a:r>
                      <a:r>
                        <a:rPr kumimoji="0" lang="en-AU" sz="1200" b="1" kern="1200" baseline="0" dirty="0" smtClean="0">
                          <a:solidFill>
                            <a:schemeClr val="dk1"/>
                          </a:solidFill>
                          <a:latin typeface="Calibri" pitchFamily="34" charset="0"/>
                          <a:ea typeface="+mn-ea"/>
                          <a:cs typeface="Calibri" pitchFamily="34" charset="0"/>
                        </a:rPr>
                        <a:t> Demand</a:t>
                      </a:r>
                      <a:endParaRPr kumimoji="0" lang="en-US" sz="1200" b="1" kern="1200" dirty="0" smtClean="0">
                        <a:solidFill>
                          <a:schemeClr val="dk1"/>
                        </a:solidFill>
                        <a:latin typeface="Calibri" pitchFamily="34" charset="0"/>
                        <a:ea typeface="+mn-ea"/>
                        <a:cs typeface="Calibri" pitchFamily="34" charset="0"/>
                      </a:endParaRPr>
                    </a:p>
                    <a:p>
                      <a:r>
                        <a:rPr kumimoji="0" lang="en-AU" sz="1200" b="1" kern="1200" dirty="0" smtClean="0">
                          <a:solidFill>
                            <a:schemeClr val="dk1"/>
                          </a:solidFill>
                          <a:latin typeface="Calibri" pitchFamily="34" charset="0"/>
                          <a:ea typeface="+mn-ea"/>
                          <a:cs typeface="Calibri" pitchFamily="34" charset="0"/>
                        </a:rPr>
                        <a:t>        *In classroom coaching with 4/5/6</a:t>
                      </a:r>
                      <a:endParaRPr lang="en-US" sz="1200" b="1" dirty="0">
                        <a:latin typeface="Calibri" pitchFamily="34" charset="0"/>
                        <a:cs typeface="Calibri" pitchFamily="34" charset="0"/>
                      </a:endParaRPr>
                    </a:p>
                  </a:txBody>
                  <a:tcPr/>
                </a:tc>
                <a:tc>
                  <a:txBody>
                    <a:bodyPr/>
                    <a:lstStyle/>
                    <a:p>
                      <a:endParaRPr kumimoji="0" lang="en-US" sz="1200" kern="1200" dirty="0" smtClean="0">
                        <a:solidFill>
                          <a:schemeClr val="dk1"/>
                        </a:solidFill>
                        <a:latin typeface="Calibri" pitchFamily="34" charset="0"/>
                        <a:ea typeface="+mn-ea"/>
                        <a:cs typeface="Calibri" pitchFamily="34" charset="0"/>
                      </a:endParaRPr>
                    </a:p>
                    <a:p>
                      <a:endParaRPr lang="en-US" sz="1200" dirty="0">
                        <a:latin typeface="Calibri" pitchFamily="34" charset="0"/>
                        <a:cs typeface="Calibri" pitchFamily="34" charset="0"/>
                      </a:endParaRPr>
                    </a:p>
                  </a:txBody>
                  <a:tcPr/>
                </a:tc>
              </a:tr>
              <a:tr h="357190">
                <a:tc>
                  <a:txBody>
                    <a:bodyPr/>
                    <a:lstStyle/>
                    <a:p>
                      <a:r>
                        <a:rPr lang="en-AU" sz="1200" b="1" u="sng" dirty="0" smtClean="0">
                          <a:latin typeface="Calibri" pitchFamily="34" charset="0"/>
                          <a:cs typeface="Calibri" pitchFamily="34" charset="0"/>
                        </a:rPr>
                        <a:t>Week 5</a:t>
                      </a:r>
                      <a:endParaRPr lang="en-US" sz="1200" b="1" u="sng" dirty="0" smtClean="0">
                        <a:latin typeface="Calibri" pitchFamily="34" charset="0"/>
                        <a:cs typeface="Calibri" pitchFamily="34" charset="0"/>
                      </a:endParaRPr>
                    </a:p>
                    <a:p>
                      <a:r>
                        <a:rPr kumimoji="0" lang="en-AU" sz="1200" b="1" kern="1200" dirty="0" smtClean="0">
                          <a:solidFill>
                            <a:schemeClr val="dk1"/>
                          </a:solidFill>
                          <a:latin typeface="Calibri" pitchFamily="34" charset="0"/>
                          <a:ea typeface="+mn-ea"/>
                          <a:cs typeface="Calibri" pitchFamily="34" charset="0"/>
                        </a:rPr>
                        <a:t>        *Coaching &amp; PD</a:t>
                      </a:r>
                      <a:endParaRPr lang="en-US" sz="1200" b="1" dirty="0">
                        <a:latin typeface="Calibri" pitchFamily="34" charset="0"/>
                        <a:cs typeface="Calibri" pitchFamily="34" charset="0"/>
                      </a:endParaRPr>
                    </a:p>
                  </a:txBody>
                  <a:tcPr/>
                </a:tc>
                <a:tc>
                  <a:txBody>
                    <a:bodyPr/>
                    <a:lstStyle/>
                    <a:p>
                      <a:endParaRPr lang="en-US" sz="1200" dirty="0">
                        <a:latin typeface="Calibri" pitchFamily="34" charset="0"/>
                        <a:cs typeface="Calibri" pitchFamily="34" charset="0"/>
                      </a:endParaRPr>
                    </a:p>
                  </a:txBody>
                  <a:tcPr/>
                </a:tc>
              </a:tr>
              <a:tr h="448961">
                <a:tc>
                  <a:txBody>
                    <a:bodyPr/>
                    <a:lstStyle/>
                    <a:p>
                      <a:r>
                        <a:rPr lang="en-AU" sz="1200" b="1" u="sng" dirty="0" smtClean="0">
                          <a:latin typeface="Calibri" pitchFamily="34" charset="0"/>
                          <a:cs typeface="Calibri" pitchFamily="34" charset="0"/>
                        </a:rPr>
                        <a:t>Week 6</a:t>
                      </a:r>
                    </a:p>
                    <a:p>
                      <a:r>
                        <a:rPr kumimoji="0" lang="en-AU" sz="1200" b="1" kern="1200" dirty="0" smtClean="0">
                          <a:solidFill>
                            <a:schemeClr val="dk1"/>
                          </a:solidFill>
                          <a:latin typeface="Calibri" pitchFamily="34" charset="0"/>
                          <a:ea typeface="+mn-ea"/>
                          <a:cs typeface="Calibri" pitchFamily="34" charset="0"/>
                        </a:rPr>
                        <a:t>       *Coaching</a:t>
                      </a:r>
                      <a:endParaRPr lang="en-AU" sz="1200" dirty="0" smtClean="0">
                        <a:latin typeface="Calibri" pitchFamily="34" charset="0"/>
                        <a:cs typeface="Calibri" pitchFamily="34" charset="0"/>
                      </a:endParaRPr>
                    </a:p>
                  </a:txBody>
                  <a:tcPr/>
                </a:tc>
                <a:tc>
                  <a:txBody>
                    <a:bodyPr/>
                    <a:lstStyle/>
                    <a:p>
                      <a:endParaRPr lang="en-US" sz="1200" dirty="0">
                        <a:latin typeface="Calibri" pitchFamily="34" charset="0"/>
                        <a:cs typeface="Calibri" pitchFamily="34" charset="0"/>
                      </a:endParaRPr>
                    </a:p>
                  </a:txBody>
                  <a:tcPr/>
                </a:tc>
              </a:tr>
              <a:tr h="285752">
                <a:tc>
                  <a:txBody>
                    <a:bodyPr/>
                    <a:lstStyle/>
                    <a:p>
                      <a:r>
                        <a:rPr lang="en-AU" sz="1200" b="1" u="sng" dirty="0" smtClean="0">
                          <a:latin typeface="Calibri" pitchFamily="34" charset="0"/>
                          <a:cs typeface="Calibri" pitchFamily="34" charset="0"/>
                        </a:rPr>
                        <a:t>Week 7</a:t>
                      </a:r>
                    </a:p>
                    <a:p>
                      <a:r>
                        <a:rPr kumimoji="0" lang="en-AU" sz="1200" b="1" kern="1200" dirty="0" smtClean="0">
                          <a:solidFill>
                            <a:schemeClr val="dk1"/>
                          </a:solidFill>
                          <a:latin typeface="Calibri" pitchFamily="34" charset="0"/>
                          <a:ea typeface="+mn-ea"/>
                          <a:cs typeface="Calibri" pitchFamily="34" charset="0"/>
                        </a:rPr>
                        <a:t>       *Coaching &amp; PD</a:t>
                      </a:r>
                      <a:endParaRPr lang="en-US" sz="1200" dirty="0">
                        <a:latin typeface="Calibri" pitchFamily="34" charset="0"/>
                        <a:cs typeface="Calibri" pitchFamily="34" charset="0"/>
                      </a:endParaRPr>
                    </a:p>
                  </a:txBody>
                  <a:tcPr/>
                </a:tc>
                <a:tc>
                  <a:txBody>
                    <a:bodyPr/>
                    <a:lstStyle/>
                    <a:p>
                      <a:endParaRPr lang="en-US" sz="1200" dirty="0">
                        <a:latin typeface="Calibri" pitchFamily="34" charset="0"/>
                        <a:cs typeface="Calibri" pitchFamily="34" charset="0"/>
                      </a:endParaRPr>
                    </a:p>
                  </a:txBody>
                  <a:tcPr/>
                </a:tc>
              </a:tr>
              <a:tr h="357190">
                <a:tc>
                  <a:txBody>
                    <a:bodyPr/>
                    <a:lstStyle/>
                    <a:p>
                      <a:r>
                        <a:rPr lang="en-AU" sz="1200" b="1" u="sng" dirty="0" smtClean="0">
                          <a:latin typeface="Calibri" pitchFamily="34" charset="0"/>
                          <a:cs typeface="Calibri" pitchFamily="34" charset="0"/>
                        </a:rPr>
                        <a:t>Week 8</a:t>
                      </a:r>
                    </a:p>
                    <a:p>
                      <a:r>
                        <a:rPr kumimoji="0" lang="en-AU" sz="1200" b="1" kern="1200" dirty="0" smtClean="0">
                          <a:solidFill>
                            <a:schemeClr val="dk1"/>
                          </a:solidFill>
                          <a:latin typeface="Calibri" pitchFamily="34" charset="0"/>
                          <a:ea typeface="+mn-ea"/>
                          <a:cs typeface="Calibri" pitchFamily="34" charset="0"/>
                        </a:rPr>
                        <a:t>      *Coaching</a:t>
                      </a:r>
                      <a:endParaRPr lang="en-US" sz="1200" dirty="0">
                        <a:latin typeface="Calibri" pitchFamily="34" charset="0"/>
                        <a:cs typeface="Calibri" pitchFamily="34" charset="0"/>
                      </a:endParaRPr>
                    </a:p>
                  </a:txBody>
                  <a:tcPr/>
                </a:tc>
                <a:tc>
                  <a:txBody>
                    <a:bodyPr/>
                    <a:lstStyle/>
                    <a:p>
                      <a:endParaRPr lang="en-US" sz="1200" dirty="0">
                        <a:latin typeface="Calibri" pitchFamily="34" charset="0"/>
                        <a:cs typeface="Calibri" pitchFamily="34" charset="0"/>
                      </a:endParaRPr>
                    </a:p>
                  </a:txBody>
                  <a:tcPr/>
                </a:tc>
              </a:tr>
              <a:tr h="285752">
                <a:tc>
                  <a:txBody>
                    <a:bodyPr/>
                    <a:lstStyle/>
                    <a:p>
                      <a:r>
                        <a:rPr lang="en-AU" sz="1200" b="1" u="sng" dirty="0" smtClean="0">
                          <a:latin typeface="Calibri" pitchFamily="34" charset="0"/>
                          <a:cs typeface="Calibri" pitchFamily="34" charset="0"/>
                        </a:rPr>
                        <a:t>Week 9</a:t>
                      </a:r>
                    </a:p>
                    <a:p>
                      <a:r>
                        <a:rPr kumimoji="0" lang="en-AU" sz="1200" b="1" kern="1200" dirty="0" smtClean="0">
                          <a:solidFill>
                            <a:schemeClr val="dk1"/>
                          </a:solidFill>
                          <a:latin typeface="Calibri" pitchFamily="34" charset="0"/>
                          <a:ea typeface="+mn-ea"/>
                          <a:cs typeface="Calibri" pitchFamily="34" charset="0"/>
                        </a:rPr>
                        <a:t>     *Coaching &amp; PD</a:t>
                      </a:r>
                      <a:endParaRPr lang="en-AU" sz="1200" dirty="0" smtClean="0">
                        <a:latin typeface="Calibri" pitchFamily="34" charset="0"/>
                        <a:cs typeface="Calibri" pitchFamily="34" charset="0"/>
                      </a:endParaRPr>
                    </a:p>
                    <a:p>
                      <a:endParaRPr lang="en-US" sz="1200" dirty="0">
                        <a:latin typeface="Calibri" pitchFamily="34" charset="0"/>
                        <a:cs typeface="Calibri" pitchFamily="34" charset="0"/>
                      </a:endParaRPr>
                    </a:p>
                  </a:txBody>
                  <a:tcPr/>
                </a:tc>
                <a:tc>
                  <a:txBody>
                    <a:bodyPr/>
                    <a:lstStyle/>
                    <a:p>
                      <a:endParaRPr lang="en-US" sz="1200" dirty="0">
                        <a:latin typeface="Calibri" pitchFamily="34" charset="0"/>
                        <a:cs typeface="Calibri" pitchFamily="34" charset="0"/>
                      </a:endParaRPr>
                    </a:p>
                  </a:txBody>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563</TotalTime>
  <Words>421</Words>
  <Application>Microsoft Office PowerPoint</Application>
  <PresentationFormat>On-screen Show (4:3)</PresentationFormat>
  <Paragraphs>94</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Oriel</vt:lpstr>
      <vt:lpstr>   Numeracy Coach Position </vt:lpstr>
      <vt:lpstr>Role</vt:lpstr>
      <vt:lpstr>HOUSE KEEPING</vt:lpstr>
      <vt:lpstr>COACHING</vt:lpstr>
      <vt:lpstr>COACHING</vt:lpstr>
      <vt:lpstr>               Numeracy Coach Planner   TERM 1     2010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Literacy Coach Position</dc:title>
  <dc:creator>home</dc:creator>
  <cp:lastModifiedBy>Warwick Knuckey</cp:lastModifiedBy>
  <cp:revision>75</cp:revision>
  <dcterms:created xsi:type="dcterms:W3CDTF">2009-11-27T08:51:52Z</dcterms:created>
  <dcterms:modified xsi:type="dcterms:W3CDTF">2010-11-10T03:59:38Z</dcterms:modified>
</cp:coreProperties>
</file>